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1"/>
  </p:notesMasterIdLst>
  <p:sldIdLst>
    <p:sldId id="256" r:id="rId2"/>
    <p:sldId id="368" r:id="rId3"/>
    <p:sldId id="358" r:id="rId4"/>
    <p:sldId id="370" r:id="rId5"/>
    <p:sldId id="310" r:id="rId6"/>
    <p:sldId id="351" r:id="rId7"/>
    <p:sldId id="320" r:id="rId8"/>
    <p:sldId id="366" r:id="rId9"/>
    <p:sldId id="318" r:id="rId10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6F20"/>
    <a:srgbClr val="20B0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408D95-4D25-46FD-8D84-A5F573408438}" v="118" dt="2021-04-15T17:46:46.240"/>
    <p1510:client id="{5BD8E423-3279-E242-74D3-883E613F4E45}" v="10" dt="2021-04-25T13:34:17.490"/>
    <p1510:client id="{85EEBD2B-AB44-B288-9101-2FA1A3C95B23}" v="157" dt="2021-04-27T18:03:48.322"/>
    <p1510:client id="{8F035515-DDBD-846F-F149-A8EC8E5B5F1E}" v="14" dt="2021-04-25T23:08:38.998"/>
    <p1510:client id="{E129541A-4AFF-347A-AB88-B2CC690E9105}" v="18" dt="2021-04-25T13:52:26.126"/>
    <p1510:client id="{F72741B3-63AA-2706-9E64-8C6BE1C987CF}" v="201" dt="2021-04-22T16:00:12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13" autoAdjust="0"/>
    <p:restoredTop sz="89424" autoAdjust="0"/>
  </p:normalViewPr>
  <p:slideViewPr>
    <p:cSldViewPr snapToGrid="0">
      <p:cViewPr>
        <p:scale>
          <a:sx n="102" d="100"/>
          <a:sy n="102" d="100"/>
        </p:scale>
        <p:origin x="9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BD049D09-7095-4E01-ABCB-EE006CD721AF}" type="datetimeFigureOut">
              <a:rPr lang="en-US"/>
              <a:t>4/28/2021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95666F9-5555-4A78-8F90-612D694F62A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43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zwarPoJgpJ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medium.com/@jayzhaonyc/what-is-human-building-interaction-hbi-a6839a88f121" TargetMode="External"/><Relationship Id="rId4" Type="http://schemas.openxmlformats.org/officeDocument/2006/relationships/hyperlink" Target="https://interactions.acm.org/archive/view/july-august-2019/human-building-interaction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novativeworkplaceinstitute.org/workplace-wellbeing-prowell.php" TargetMode="External"/><Relationship Id="rId7" Type="http://schemas.openxmlformats.org/officeDocument/2006/relationships/hyperlink" Target="https://workinmind.org/2020/06/03/workplace-ergonomics-how-to-create-a-healthy-home-office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legacy.wellcertified.com/en" TargetMode="External"/><Relationship Id="rId5" Type="http://schemas.openxmlformats.org/officeDocument/2006/relationships/hyperlink" Target="https://workinmind.org/" TargetMode="External"/><Relationship Id="rId4" Type="http://schemas.openxmlformats.org/officeDocument/2006/relationships/hyperlink" Target="https://www.ucl.ac.uk/bartlett/environmental-design/workplace-health-wellbeing-linking-environment-employee-health-wellbeing-workplaces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Quantified?</a:t>
            </a:r>
          </a:p>
          <a:p>
            <a:r>
              <a:rPr lang="en-US" dirty="0">
                <a:cs typeface="Calibri"/>
              </a:rPr>
              <a:t>Intelligent?</a:t>
            </a:r>
          </a:p>
          <a:p>
            <a:r>
              <a:rPr lang="en-US" dirty="0">
                <a:cs typeface="Calibri"/>
              </a:rPr>
              <a:t>Smart?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Should I frame it as smart buildings, or workplaces, or workspaces?</a:t>
            </a:r>
          </a:p>
          <a:p>
            <a:r>
              <a:rPr lang="en-US" dirty="0">
                <a:cs typeface="Calibri"/>
              </a:rPr>
              <a:t>Should I discuss about physical or also digital dimensions? ---workplace is the place, workspace is the digital dimension of work (workstation)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03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Arial Nova"/>
              </a:rPr>
              <a:t>Blending the office space with the domestic sphere.</a:t>
            </a:r>
            <a:endParaRPr lang="en-US" sz="1200" dirty="0">
              <a:solidFill>
                <a:srgbClr val="000000"/>
              </a:solidFill>
              <a:latin typeface="Arial Nova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46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https://3d.usb.urbanobservatory.ac.uk/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99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https://3d.usb.urbanobservatory.ac.uk/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9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https://youtu.be/zwarPoJgpJ0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cs typeface="Calibri"/>
              </a:rPr>
              <a:t>Within this problem space and address some of these limitations of smart environments, the interdisciplinary HBI field has been evolved.</a:t>
            </a:r>
            <a:endParaRPr lang="en-US" dirty="0"/>
          </a:p>
          <a:p>
            <a:r>
              <a:rPr lang="en-US" dirty="0"/>
              <a:t>Studying How users interact with smart environments and what are the potentials/implications in that space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GB" dirty="0"/>
              <a:t>There are three major forces driving the current evolution toward human-building interaction: 1) recent advancements in sensing and communication technologies that enable the integration of computerized elements into physical infrastructures (e.g., </a:t>
            </a:r>
            <a:r>
              <a:rPr lang="en-GB" dirty="0" err="1"/>
              <a:t>NarrowBand</a:t>
            </a:r>
            <a:r>
              <a:rPr lang="en-GB" dirty="0"/>
              <a:t> IoT), 2) developments within architectural practice that include reactive, interactive, and self-modifying architectural elements, and 3) ecological and sustainability concerns that call for lasting, human-</a:t>
            </a:r>
            <a:r>
              <a:rPr lang="en-GB" dirty="0" err="1"/>
              <a:t>centered</a:t>
            </a:r>
            <a:r>
              <a:rPr lang="en-GB" dirty="0"/>
              <a:t> environments.</a:t>
            </a:r>
            <a:endParaRPr lang="en-US" dirty="0"/>
          </a:p>
          <a:p>
            <a:r>
              <a:rPr lang="en-GB" dirty="0">
                <a:hlinkClick r:id="rId4"/>
              </a:rPr>
              <a:t>https://interactions.acm.org/archive/view/july-august-2019/human-building-interaction</a:t>
            </a:r>
            <a:endParaRPr lang="en-US" dirty="0"/>
          </a:p>
          <a:p>
            <a:r>
              <a:rPr lang="en-GB" dirty="0">
                <a:hlinkClick r:id="rId5"/>
              </a:rPr>
              <a:t>https://medium.com/@jayzhaonyc/what-is-human-building-interaction-hbi-a6839a88f121</a:t>
            </a:r>
            <a:endParaRPr lang="en-US" dirty="0">
              <a:cs typeface="Calibri" panose="020F0502020204030204"/>
            </a:endParaRPr>
          </a:p>
          <a:p>
            <a:endParaRPr lang="en-GB" dirty="0">
              <a:cs typeface="Calibri"/>
            </a:endParaRPr>
          </a:p>
          <a:p>
            <a:r>
              <a:rPr lang="en-GB" dirty="0">
                <a:cs typeface="Calibri"/>
              </a:rPr>
              <a:t>The research agenda of human points to some directions for future development of human - centric smart environments, for instance </a:t>
            </a:r>
          </a:p>
          <a:p>
            <a:r>
              <a:rPr lang="en-US" dirty="0"/>
              <a:t>Buildings as interfaces / technologies for negotiation and collaboration between different occupant groups (</a:t>
            </a:r>
            <a:r>
              <a:rPr lang="en-GB" dirty="0"/>
              <a:t>Reference Human Building Collaboration);</a:t>
            </a:r>
          </a:p>
          <a:p>
            <a:r>
              <a:rPr lang="en-GB" dirty="0"/>
              <a:t>As technologies to enhance social awareness and social interaction; advance personalized building control, and context-aware adaptation;  but not limited to these. </a:t>
            </a:r>
          </a:p>
          <a:p>
            <a:endParaRPr lang="en-GB" dirty="0"/>
          </a:p>
          <a:p>
            <a:r>
              <a:rPr lang="en-GB" dirty="0"/>
              <a:t>data feedback loops in these environments and temporal aspects of interaction as some of the points of interests. </a:t>
            </a:r>
            <a:endParaRPr lang="en-US" dirty="0"/>
          </a:p>
          <a:p>
            <a:endParaRPr lang="en-GB" dirty="0"/>
          </a:p>
          <a:p>
            <a:r>
              <a:rPr lang="en-US" dirty="0"/>
              <a:t>How users interact with smart environments and what are the potentials/implications in their </a:t>
            </a:r>
            <a:r>
              <a:rPr lang="en-US" dirty="0" err="1"/>
              <a:t>behaviour</a:t>
            </a:r>
            <a:r>
              <a:rPr lang="en-US" dirty="0"/>
              <a:t> in that space</a:t>
            </a:r>
            <a:endParaRPr lang="en-GB" dirty="0"/>
          </a:p>
          <a:p>
            <a:endParaRPr lang="en-GB" dirty="0"/>
          </a:p>
          <a:p>
            <a:endParaRPr lang="en-GB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926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dimensions to workplace wellbeing, and many approaches to assess it. One of the most comprehensive approaches for KPIs in workplace wellbeing comes from PROWELL -see</a:t>
            </a:r>
          </a:p>
          <a:p>
            <a:r>
              <a:rPr lang="en-US" dirty="0">
                <a:hlinkClick r:id="rId3"/>
              </a:rPr>
              <a:t>https://www.innovativeworkplaceinstitute.org/workplace-wellbeing-prowell.php</a:t>
            </a:r>
            <a:endParaRPr lang="en-US" dirty="0"/>
          </a:p>
          <a:p>
            <a:r>
              <a:rPr lang="en-US" dirty="0">
                <a:hlinkClick r:id="rId4"/>
              </a:rPr>
              <a:t>https://www.ucl.ac.uk/bartlett/environmental-design/workplace-health-wellbeing-linking-environment-employee-health-wellbeing-workplaces</a:t>
            </a:r>
            <a:endParaRPr lang="en-US" dirty="0"/>
          </a:p>
          <a:p>
            <a:r>
              <a:rPr lang="en-US" dirty="0"/>
              <a:t>Whereby workplace wellbeing is addressed as a set of physical, mental and social aspects.</a:t>
            </a:r>
          </a:p>
          <a:p>
            <a:endParaRPr lang="en-US" dirty="0"/>
          </a:p>
          <a:p>
            <a:r>
              <a:rPr lang="en-US" dirty="0"/>
              <a:t>This model refers to collocated workplaces and not to remote connected workplaces, and therefore has limitations. </a:t>
            </a:r>
          </a:p>
          <a:p>
            <a:r>
              <a:rPr lang="en-US" dirty="0"/>
              <a:t>For the purpose of our research and given that we re-frame aspects of this model to embrace challenges of the remote workplace wellbeing that are not addressed by the current model. 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https://workinmind.org/</a:t>
            </a:r>
            <a:endParaRPr lang="en-US" dirty="0"/>
          </a:p>
          <a:p>
            <a:r>
              <a:rPr lang="en-US" dirty="0">
                <a:hlinkClick r:id="rId6"/>
              </a:rPr>
              <a:t>https://legacy.wellcertified.com/en</a:t>
            </a:r>
            <a:endParaRPr lang="en-US" dirty="0"/>
          </a:p>
          <a:p>
            <a:r>
              <a:rPr lang="en-US" dirty="0">
                <a:hlinkClick r:id="rId7"/>
              </a:rPr>
              <a:t>https://workinmind.org/2020/06/03/workplace-ergonomics-how-to-create-a-healthy-home-office/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2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https://interactions.acm.org/archive/view/may-june-2020/technologies-for-healthy-work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There are these shifts in policy level, but these are conditions yet to be met.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28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Co-designing connected data ecosystems for workplace wellbeing.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66F9-5555-4A78-8F90-612D694F62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60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6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4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2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4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21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9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21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05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77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4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lenia.margariti@gmail.com" TargetMode="External"/><Relationship Id="rId3" Type="http://schemas.openxmlformats.org/officeDocument/2006/relationships/image" Target="../media/image1.jpe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leniamargaritis/" TargetMode="External"/><Relationship Id="rId5" Type="http://schemas.openxmlformats.org/officeDocument/2006/relationships/image" Target="../media/image2.png"/><Relationship Id="rId4" Type="http://schemas.openxmlformats.org/officeDocument/2006/relationships/hyperlink" Target="https://twitter.com/LMagariti" TargetMode="Externa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novativeworkplaceinstitute.org/workplace-wellbeing-prowell.ph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eniam.com/portfolio.html" TargetMode="External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leniamargaritis/" TargetMode="External"/><Relationship Id="rId11" Type="http://schemas.openxmlformats.org/officeDocument/2006/relationships/image" Target="../media/image13.png"/><Relationship Id="rId5" Type="http://schemas.openxmlformats.org/officeDocument/2006/relationships/image" Target="../media/image2.png"/><Relationship Id="rId10" Type="http://schemas.openxmlformats.org/officeDocument/2006/relationships/hyperlink" Target="https://github.com/LeniaMarga" TargetMode="External"/><Relationship Id="rId4" Type="http://schemas.openxmlformats.org/officeDocument/2006/relationships/hyperlink" Target="https://twitter.com/LMagariti" TargetMode="Externa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rful 3D rendering of triangles">
            <a:extLst>
              <a:ext uri="{FF2B5EF4-FFF2-40B4-BE49-F238E27FC236}">
                <a16:creationId xmlns:a16="http://schemas.microsoft.com/office/drawing/2014/main" id="{1E8AEB16-4C64-47D3-91DA-61F39B522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0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8169" y="1684662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chemeClr val="accent2"/>
                </a:solidFill>
                <a:latin typeface="Arial Nova"/>
                <a:ea typeface="Microsoft JhengHei UI"/>
              </a:rPr>
              <a:t>Sens</a:t>
            </a:r>
            <a:r>
              <a:rPr lang="en-US" sz="4800" b="1" dirty="0">
                <a:latin typeface="Arial Nova"/>
                <a:ea typeface="Microsoft JhengHei UI"/>
              </a:rPr>
              <a:t>itive</a:t>
            </a:r>
            <a:br>
              <a:rPr lang="en-US" sz="4800" b="1" dirty="0">
                <a:latin typeface="Arial Nova"/>
                <a:ea typeface="Microsoft JhengHei UI"/>
              </a:rPr>
            </a:br>
            <a:r>
              <a:rPr lang="en-US" sz="4800" b="1" dirty="0">
                <a:solidFill>
                  <a:schemeClr val="accent2"/>
                </a:solidFill>
                <a:latin typeface="Arial Nova"/>
                <a:ea typeface="Microsoft JhengHei UI"/>
              </a:rPr>
              <a:t>Respons</a:t>
            </a:r>
            <a:r>
              <a:rPr lang="en-US" sz="4800" b="1" dirty="0">
                <a:latin typeface="Arial Nova"/>
                <a:ea typeface="Microsoft JhengHei UI"/>
              </a:rPr>
              <a:t>ive </a:t>
            </a:r>
            <a:br>
              <a:rPr lang="en-US" sz="4800" b="1" dirty="0">
                <a:latin typeface="Arial Nova"/>
                <a:ea typeface="Microsoft JhengHei UI"/>
              </a:rPr>
            </a:br>
            <a:r>
              <a:rPr lang="en-US" sz="4800" b="1" dirty="0">
                <a:latin typeface="Arial Nova"/>
                <a:ea typeface="Microsoft JhengHei UI"/>
              </a:rPr>
              <a:t>Work</a:t>
            </a:r>
            <a:r>
              <a:rPr lang="en-US" sz="4800" b="1" dirty="0">
                <a:solidFill>
                  <a:schemeClr val="accent2"/>
                </a:solidFill>
                <a:latin typeface="Arial Nova"/>
                <a:ea typeface="Microsoft JhengHei UI"/>
              </a:rPr>
              <a:t>places</a:t>
            </a:r>
            <a:br>
              <a:rPr lang="en-US" sz="4800" dirty="0">
                <a:solidFill>
                  <a:schemeClr val="accent2"/>
                </a:solidFill>
                <a:latin typeface="Arial Nova"/>
                <a:ea typeface="Microsoft JhengHei UI"/>
              </a:rPr>
            </a:br>
            <a:endParaRPr lang="en-US" sz="4800" dirty="0">
              <a:latin typeface="Arial Nova"/>
              <a:ea typeface="Microsoft JhengHei U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3719" y="1005865"/>
            <a:ext cx="4061771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600" b="1" dirty="0">
                <a:solidFill>
                  <a:schemeClr val="accent2"/>
                </a:solidFill>
                <a:latin typeface="Arial Nova"/>
                <a:ea typeface="Microsoft YaHei"/>
              </a:rPr>
              <a:t>Intelligent buildings for wellbeing </a:t>
            </a:r>
          </a:p>
        </p:txBody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666804-3545-4BDB-85EC-477BA088DD0E}"/>
              </a:ext>
            </a:extLst>
          </p:cNvPr>
          <p:cNvSpPr txBox="1"/>
          <p:nvPr/>
        </p:nvSpPr>
        <p:spPr>
          <a:xfrm>
            <a:off x="481029" y="4783393"/>
            <a:ext cx="809343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>
              <a:spcBef>
                <a:spcPts val="0"/>
              </a:spcBef>
              <a:spcAft>
                <a:spcPts val="0"/>
              </a:spcAft>
            </a:pPr>
            <a:r>
              <a:rPr lang="en-GB" sz="1600" b="0" i="0" dirty="0">
                <a:effectLst/>
                <a:latin typeface="Arial Nova" panose="020B0504020202020204" pitchFamily="34" charset="0"/>
              </a:rPr>
              <a:t>Lenia Margariti</a:t>
            </a:r>
          </a:p>
          <a:p>
            <a:pPr marL="0" algn="just">
              <a:spcBef>
                <a:spcPts val="0"/>
              </a:spcBef>
              <a:spcAft>
                <a:spcPts val="0"/>
              </a:spcAft>
            </a:pPr>
            <a:endParaRPr lang="en-GB" sz="1600" dirty="0">
              <a:latin typeface="Arial Nova" panose="020B0504020202020204" pitchFamily="34" charset="0"/>
            </a:endParaRPr>
          </a:p>
          <a:p>
            <a:pPr marL="0" algn="just">
              <a:spcBef>
                <a:spcPts val="0"/>
              </a:spcBef>
              <a:spcAft>
                <a:spcPts val="0"/>
              </a:spcAft>
            </a:pPr>
            <a:endParaRPr lang="en-GB" sz="1600" dirty="0"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sz="1600" dirty="0"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sz="1600" b="0" i="0" dirty="0">
              <a:effectLst/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sz="1600" b="0" i="0" dirty="0">
              <a:effectLst/>
              <a:latin typeface="Arial Nova" panose="020B0504020202020204" pitchFamily="34" charset="0"/>
            </a:endParaRPr>
          </a:p>
          <a:p>
            <a:pPr marL="971550" marR="0" indent="-285750" algn="l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GB" sz="1600" b="0" i="0" dirty="0">
              <a:effectLst/>
              <a:latin typeface="Arial Nova" panose="020B05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884EFF-40F3-49A8-985C-B3431B9F5E42}"/>
              </a:ext>
            </a:extLst>
          </p:cNvPr>
          <p:cNvSpPr txBox="1"/>
          <p:nvPr/>
        </p:nvSpPr>
        <p:spPr>
          <a:xfrm>
            <a:off x="481029" y="5151154"/>
            <a:ext cx="972905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500" dirty="0">
                <a:latin typeface="Arial Nova" panose="020B0504020202020204" pitchFamily="34" charset="0"/>
              </a:rPr>
              <a:t>PhD student - Open Lab, Newcastle University</a:t>
            </a:r>
          </a:p>
        </p:txBody>
      </p:sp>
      <p:pic>
        <p:nvPicPr>
          <p:cNvPr id="11" name="Picture 10" descr="Shape&#10;&#10;Description automatically generated with medium confidence">
            <a:hlinkClick r:id="rId4"/>
            <a:extLst>
              <a:ext uri="{FF2B5EF4-FFF2-40B4-BE49-F238E27FC236}">
                <a16:creationId xmlns:a16="http://schemas.microsoft.com/office/drawing/2014/main" id="{AC1554B5-7C92-4480-BFE2-B2314B340B7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16" y="5701733"/>
            <a:ext cx="190622" cy="155674"/>
          </a:xfrm>
          <a:prstGeom prst="rect">
            <a:avLst/>
          </a:prstGeom>
        </p:spPr>
      </p:pic>
      <p:pic>
        <p:nvPicPr>
          <p:cNvPr id="12" name="Picture 11" descr="Shape&#10;&#10;Description automatically generated with low confidence">
            <a:hlinkClick r:id="rId6"/>
            <a:extLst>
              <a:ext uri="{FF2B5EF4-FFF2-40B4-BE49-F238E27FC236}">
                <a16:creationId xmlns:a16="http://schemas.microsoft.com/office/drawing/2014/main" id="{DE4A3534-2D44-41D3-BE5B-7A39D7A42E1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21" y="5703027"/>
            <a:ext cx="161668" cy="161668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hlinkClick r:id="rId8"/>
            <a:extLst>
              <a:ext uri="{FF2B5EF4-FFF2-40B4-BE49-F238E27FC236}">
                <a16:creationId xmlns:a16="http://schemas.microsoft.com/office/drawing/2014/main" id="{857B8FB9-1AE9-4307-B2BC-323F3AF2C796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542" y="5692504"/>
            <a:ext cx="191804" cy="19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8AFD2A4-09BD-458F-B3BC-985FEF74CE50}"/>
              </a:ext>
            </a:extLst>
          </p:cNvPr>
          <p:cNvSpPr txBox="1">
            <a:spLocks/>
          </p:cNvSpPr>
          <p:nvPr/>
        </p:nvSpPr>
        <p:spPr>
          <a:xfrm>
            <a:off x="6831459" y="3069738"/>
            <a:ext cx="5520359" cy="11574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  <a:latin typeface="Arial Nova"/>
              </a:rPr>
              <a:t>Remote (home) work.</a:t>
            </a: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2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2"/>
              </a:solidFill>
              <a:latin typeface="Arial Nova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312437E-E99F-45E2-B053-62838D1A3CCB}"/>
              </a:ext>
            </a:extLst>
          </p:cNvPr>
          <p:cNvSpPr txBox="1">
            <a:spLocks/>
          </p:cNvSpPr>
          <p:nvPr/>
        </p:nvSpPr>
        <p:spPr>
          <a:xfrm>
            <a:off x="6832871" y="3608428"/>
            <a:ext cx="4578090" cy="8734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Blending the office space with the domestic sphere.</a:t>
            </a:r>
            <a:endParaRPr lang="en-US" sz="2000" dirty="0">
              <a:solidFill>
                <a:srgbClr val="000000"/>
              </a:solidFill>
              <a:latin typeface="Arial Nova"/>
            </a:endParaRP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804F5-1A69-49A3-8935-DE7D714D7810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D68CD-FF6B-4368-AF94-C00855BBE448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7EF1AA5-8D75-4C4E-A2EB-B38FC6C5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2</a:t>
            </a:fld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C2DBD0-CB66-4592-A2EC-32A56E8F4CB1}"/>
              </a:ext>
            </a:extLst>
          </p:cNvPr>
          <p:cNvSpPr txBox="1">
            <a:spLocks/>
          </p:cNvSpPr>
          <p:nvPr/>
        </p:nvSpPr>
        <p:spPr>
          <a:xfrm>
            <a:off x="411479" y="612927"/>
            <a:ext cx="10506456" cy="13762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Arial Nova"/>
                <a:cs typeface="Calibri Light"/>
              </a:rPr>
              <a:t>Technology is shaping the workplace.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31D867-FEC7-4B90-B7DF-F7B9B8A97A95}"/>
              </a:ext>
            </a:extLst>
          </p:cNvPr>
          <p:cNvSpPr txBox="1">
            <a:spLocks/>
          </p:cNvSpPr>
          <p:nvPr/>
        </p:nvSpPr>
        <p:spPr>
          <a:xfrm>
            <a:off x="468760" y="2101055"/>
            <a:ext cx="11135636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Technology changes the places</a:t>
            </a:r>
            <a:r>
              <a:rPr lang="en-US" sz="2000" dirty="0">
                <a:solidFill>
                  <a:srgbClr val="000000"/>
                </a:solidFill>
                <a:latin typeface="Arial Nova"/>
              </a:rPr>
              <a:t> and spaces that we work, and the ways we collaborate.</a:t>
            </a:r>
            <a:endParaRPr lang="en-US" sz="2000" b="1" dirty="0">
              <a:solidFill>
                <a:schemeClr val="accent2"/>
              </a:solidFill>
              <a:latin typeface="Arial Nova"/>
            </a:endParaRP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E4F01F0-AC72-4EFF-978E-E9122EA11810}"/>
              </a:ext>
            </a:extLst>
          </p:cNvPr>
          <p:cNvSpPr txBox="1">
            <a:spLocks/>
          </p:cNvSpPr>
          <p:nvPr/>
        </p:nvSpPr>
        <p:spPr>
          <a:xfrm>
            <a:off x="472640" y="3069738"/>
            <a:ext cx="5520359" cy="1002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Arial Nova"/>
              </a:rPr>
              <a:t>Connected workers.</a:t>
            </a:r>
          </a:p>
          <a:p>
            <a:pPr marL="0" indent="0"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49C949E-B99A-4C4C-AA88-75F5EC305906}"/>
              </a:ext>
            </a:extLst>
          </p:cNvPr>
          <p:cNvSpPr txBox="1">
            <a:spLocks/>
          </p:cNvSpPr>
          <p:nvPr/>
        </p:nvSpPr>
        <p:spPr>
          <a:xfrm>
            <a:off x="482871" y="4737672"/>
            <a:ext cx="5520359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  <a:latin typeface="Arial Nova"/>
              </a:rPr>
              <a:t>Environmental monitoring. </a:t>
            </a:r>
          </a:p>
          <a:p>
            <a:pPr marL="0" indent="0"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EF10248-33E6-4EFB-B1A7-B5B247729F5D}"/>
              </a:ext>
            </a:extLst>
          </p:cNvPr>
          <p:cNvSpPr txBox="1">
            <a:spLocks/>
          </p:cNvSpPr>
          <p:nvPr/>
        </p:nvSpPr>
        <p:spPr>
          <a:xfrm>
            <a:off x="6831458" y="4761889"/>
            <a:ext cx="5520359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  <a:latin typeface="Arial Nova"/>
              </a:rPr>
              <a:t>Adaptive space use.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241A2B7-A9EE-47F6-9373-1EFAD049BC0D}"/>
              </a:ext>
            </a:extLst>
          </p:cNvPr>
          <p:cNvSpPr txBox="1">
            <a:spLocks/>
          </p:cNvSpPr>
          <p:nvPr/>
        </p:nvSpPr>
        <p:spPr>
          <a:xfrm>
            <a:off x="482871" y="3608429"/>
            <a:ext cx="4578091" cy="9316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Distance matters less as</a:t>
            </a:r>
            <a:r>
              <a:rPr lang="en-US" sz="2000" dirty="0">
                <a:solidFill>
                  <a:srgbClr val="000000"/>
                </a:solidFill>
                <a:latin typeface="Arial Nova"/>
              </a:rPr>
              <a:t> work becomes more technology mediated.</a:t>
            </a: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FA60DF0-3A73-4215-ABA8-883A168F3011}"/>
              </a:ext>
            </a:extLst>
          </p:cNvPr>
          <p:cNvSpPr txBox="1">
            <a:spLocks/>
          </p:cNvSpPr>
          <p:nvPr/>
        </p:nvSpPr>
        <p:spPr>
          <a:xfrm>
            <a:off x="468760" y="5259429"/>
            <a:ext cx="5114313" cy="9316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Office buildings that monitor environmental data to manage indoor climate.</a:t>
            </a:r>
            <a:endParaRPr lang="en-US" sz="2000" dirty="0">
              <a:solidFill>
                <a:srgbClr val="000000"/>
              </a:solidFill>
              <a:latin typeface="Arial Nova"/>
            </a:endParaRP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670C39C-A724-487B-99CF-ACBD79500BF3}"/>
              </a:ext>
            </a:extLst>
          </p:cNvPr>
          <p:cNvSpPr txBox="1">
            <a:spLocks/>
          </p:cNvSpPr>
          <p:nvPr/>
        </p:nvSpPr>
        <p:spPr>
          <a:xfrm>
            <a:off x="6832870" y="5301762"/>
            <a:ext cx="4690980" cy="9316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Using IoT to efficiently manage work areas and space-use.</a:t>
            </a:r>
            <a:endParaRPr lang="en-US" sz="2000" dirty="0">
              <a:solidFill>
                <a:srgbClr val="000000"/>
              </a:solidFill>
              <a:latin typeface="Arial Nova"/>
            </a:endParaRP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380421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53804F5-1A69-49A3-8935-DE7D714D7810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D68CD-FF6B-4368-AF94-C00855BBE448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7EF1AA5-8D75-4C4E-A2EB-B38FC6C5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3</a:t>
            </a:fld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C2DBD0-CB66-4592-A2EC-32A56E8F4CB1}"/>
              </a:ext>
            </a:extLst>
          </p:cNvPr>
          <p:cNvSpPr txBox="1">
            <a:spLocks/>
          </p:cNvSpPr>
          <p:nvPr/>
        </p:nvSpPr>
        <p:spPr>
          <a:xfrm>
            <a:off x="411479" y="583045"/>
            <a:ext cx="10506456" cy="13762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Arial Nova"/>
                <a:cs typeface="Calibri Light"/>
              </a:rPr>
              <a:t>Workplaces</a:t>
            </a:r>
            <a:r>
              <a:rPr lang="en-US" b="1" dirty="0">
                <a:latin typeface="Arial Nova"/>
                <a:cs typeface="Calibri Light"/>
              </a:rPr>
              <a:t> </a:t>
            </a:r>
            <a:r>
              <a:rPr lang="en-US" b="1" dirty="0">
                <a:solidFill>
                  <a:schemeClr val="accent2"/>
                </a:solidFill>
                <a:latin typeface="Arial Nova"/>
                <a:cs typeface="Calibri Light"/>
              </a:rPr>
              <a:t>as data-rich </a:t>
            </a:r>
            <a:r>
              <a:rPr lang="en-US" b="1" dirty="0">
                <a:latin typeface="Arial Nova"/>
                <a:cs typeface="Calibri Light"/>
              </a:rPr>
              <a:t>ecosystems.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13D936-25E0-46FD-B912-5F84F8C5C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89" b="7792"/>
          <a:stretch/>
        </p:blipFill>
        <p:spPr bwMode="auto">
          <a:xfrm>
            <a:off x="565699" y="2001899"/>
            <a:ext cx="10854089" cy="381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1982FD6-F84A-481F-AA42-E96101500AB8}"/>
              </a:ext>
            </a:extLst>
          </p:cNvPr>
          <p:cNvSpPr txBox="1"/>
          <p:nvPr/>
        </p:nvSpPr>
        <p:spPr>
          <a:xfrm>
            <a:off x="486894" y="5855482"/>
            <a:ext cx="609783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Arial Nova"/>
              </a:rPr>
              <a:t>Urban Sciences Building, Newcastle Upon Tyne, UK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2322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53804F5-1A69-49A3-8935-DE7D714D7810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D68CD-FF6B-4368-AF94-C00855BBE448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7EF1AA5-8D75-4C4E-A2EB-B38FC6C5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4</a:t>
            </a:fld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C2DBD0-CB66-4592-A2EC-32A56E8F4CB1}"/>
              </a:ext>
            </a:extLst>
          </p:cNvPr>
          <p:cNvSpPr txBox="1">
            <a:spLocks/>
          </p:cNvSpPr>
          <p:nvPr/>
        </p:nvSpPr>
        <p:spPr>
          <a:xfrm>
            <a:off x="411479" y="509233"/>
            <a:ext cx="10506456" cy="13762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Arial Nova"/>
                <a:cs typeface="Calibri Light"/>
              </a:rPr>
              <a:t>Workplaces </a:t>
            </a:r>
            <a:r>
              <a:rPr lang="en-US" sz="4000" b="1" dirty="0">
                <a:solidFill>
                  <a:schemeClr val="accent2"/>
                </a:solidFill>
                <a:latin typeface="Arial Nova"/>
                <a:cs typeface="Calibri Light"/>
              </a:rPr>
              <a:t>as data-rich </a:t>
            </a:r>
            <a:r>
              <a:rPr lang="en-US" sz="4000" b="1" dirty="0">
                <a:latin typeface="Arial Nova"/>
                <a:cs typeface="Calibri Light"/>
              </a:rPr>
              <a:t>ecosystems.</a:t>
            </a:r>
            <a:endParaRPr lang="en-US" sz="40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EFD21533-A60E-42E1-9263-5A66F67E5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75" r="9147"/>
          <a:stretch/>
        </p:blipFill>
        <p:spPr bwMode="auto">
          <a:xfrm>
            <a:off x="601220" y="1983374"/>
            <a:ext cx="8948132" cy="377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D5349B-E012-4387-92C0-64BBDACB80EC}"/>
              </a:ext>
            </a:extLst>
          </p:cNvPr>
          <p:cNvSpPr txBox="1"/>
          <p:nvPr/>
        </p:nvSpPr>
        <p:spPr>
          <a:xfrm>
            <a:off x="486894" y="5855482"/>
            <a:ext cx="609783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>
                <a:latin typeface="Arial Nova"/>
              </a:rPr>
              <a:t>The Edge, Amsterdam, NL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8785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03C15-8C7E-4325-BEDC-4AE171F64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A4352-B6B2-4891-8900-1B67A7EA431A}" type="slidenum">
              <a:rPr lang="en-GB" smtClean="0"/>
              <a:t>5</a:t>
            </a:fld>
            <a:endParaRPr lang="en-GB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11D5354-4942-45AF-BA47-E7F5923C4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9" y="2275805"/>
            <a:ext cx="4942941" cy="370720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627B13B-4C0D-4443-A3B4-817160B5E567}"/>
              </a:ext>
            </a:extLst>
          </p:cNvPr>
          <p:cNvSpPr txBox="1">
            <a:spLocks/>
          </p:cNvSpPr>
          <p:nvPr/>
        </p:nvSpPr>
        <p:spPr>
          <a:xfrm>
            <a:off x="339398" y="1229901"/>
            <a:ext cx="11502917" cy="12346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Arial Nova"/>
                <a:cs typeface="Calibri Light"/>
              </a:rPr>
              <a:t>Addressing </a:t>
            </a:r>
            <a:r>
              <a:rPr lang="en-US" sz="4000" b="1" dirty="0">
                <a:solidFill>
                  <a:schemeClr val="accent2"/>
                </a:solidFill>
                <a:latin typeface="Arial Nova"/>
                <a:cs typeface="Calibri Light"/>
              </a:rPr>
              <a:t>users </a:t>
            </a:r>
            <a:r>
              <a:rPr lang="en-US" sz="4000" b="1" dirty="0">
                <a:latin typeface="Arial Nova"/>
                <a:cs typeface="Calibri Light"/>
              </a:rPr>
              <a:t>in intelligent buildings.</a:t>
            </a:r>
          </a:p>
          <a:p>
            <a:endParaRPr lang="en-US" sz="4000" dirty="0">
              <a:latin typeface="Arial Nova"/>
              <a:cs typeface="Calibri Light"/>
            </a:endParaRPr>
          </a:p>
        </p:txBody>
      </p:sp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2965A762-0E98-4F1E-91D4-CE8B97BAC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740" y="2150381"/>
            <a:ext cx="4061045" cy="384769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62EAAA6-2CF5-42FF-BCD8-29B6A66BE372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2D9EB3-2AE2-433F-8190-05FDAAD15CB6}"/>
              </a:ext>
            </a:extLst>
          </p:cNvPr>
          <p:cNvSpPr txBox="1"/>
          <p:nvPr/>
        </p:nvSpPr>
        <p:spPr>
          <a:xfrm>
            <a:off x="685799" y="5794288"/>
            <a:ext cx="9991724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1400" dirty="0">
                <a:latin typeface="Arial Nova"/>
                <a:cs typeface="Calibri Light"/>
              </a:rPr>
              <a:t>Users and their wellbeing needs remain under-addressed in the context of intelligent buildings.</a:t>
            </a:r>
          </a:p>
          <a:p>
            <a:r>
              <a:rPr lang="en-US" sz="1400" dirty="0">
                <a:latin typeface="Arial Nova"/>
                <a:cs typeface="Calibri Light"/>
              </a:rPr>
              <a:t>Human Building Interaction (HBI) research agenda seeks to address these gaps.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E980CA-C20C-4746-A2C0-02A19043C6FF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85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53804F5-1A69-49A3-8935-DE7D714D7810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D68CD-FF6B-4368-AF94-C00855BBE448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7EF1AA5-8D75-4C4E-A2EB-B38FC6C5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6</a:t>
            </a:fld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1DFF4F-7096-4C9E-A27F-699891481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911" y="1348780"/>
            <a:ext cx="10509504" cy="59811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 b="1" dirty="0">
                <a:latin typeface="Arial Nova"/>
              </a:rPr>
              <a:t>Addressing </a:t>
            </a:r>
            <a:r>
              <a:rPr lang="en-US" sz="4000" b="1" dirty="0">
                <a:solidFill>
                  <a:schemeClr val="accent2"/>
                </a:solidFill>
                <a:latin typeface="Arial Nova"/>
              </a:rPr>
              <a:t>wellbeing </a:t>
            </a:r>
          </a:p>
          <a:p>
            <a:pPr marL="0" indent="0">
              <a:buNone/>
            </a:pPr>
            <a:r>
              <a:rPr lang="en-US" sz="4000" b="1" dirty="0">
                <a:latin typeface="Arial Nova"/>
              </a:rPr>
              <a:t>in the workplaces.</a:t>
            </a:r>
            <a:endParaRPr lang="en-US" dirty="0"/>
          </a:p>
        </p:txBody>
      </p:sp>
      <p:pic>
        <p:nvPicPr>
          <p:cNvPr id="6" name="Picture 3" descr="Chart, diagram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EC93E81-434A-40DF-8A3E-A521FDC6C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9362" y="1057477"/>
            <a:ext cx="6054516" cy="4568691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8444818-7EDD-4BF9-8786-C9A95A2A81C0}"/>
              </a:ext>
            </a:extLst>
          </p:cNvPr>
          <p:cNvSpPr txBox="1">
            <a:spLocks/>
          </p:cNvSpPr>
          <p:nvPr/>
        </p:nvSpPr>
        <p:spPr>
          <a:xfrm>
            <a:off x="378098" y="2845019"/>
            <a:ext cx="5164864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>
                <a:latin typeface="Arial Nova"/>
              </a:rPr>
              <a:t>A framework for modelling and assessing wellbeing in the buildings for work.</a:t>
            </a:r>
            <a:endParaRPr lang="en-US" sz="2000">
              <a:solidFill>
                <a:schemeClr val="bg1"/>
              </a:solidFill>
              <a:latin typeface="Arial Nova"/>
            </a:endParaRPr>
          </a:p>
          <a:p>
            <a:pPr marL="0" indent="0">
              <a:buNone/>
            </a:pPr>
            <a:endParaRPr lang="en-US"/>
          </a:p>
          <a:p>
            <a:endParaRPr lang="en-US" sz="200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pic>
        <p:nvPicPr>
          <p:cNvPr id="14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0D2F1CE-E157-4450-A53A-90A20A3DA0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" t="11832" r="-199" b="382"/>
          <a:stretch/>
        </p:blipFill>
        <p:spPr>
          <a:xfrm>
            <a:off x="411479" y="3788850"/>
            <a:ext cx="4512398" cy="205696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84E1322-9CEE-4818-B033-BF92DB307940}"/>
              </a:ext>
            </a:extLst>
          </p:cNvPr>
          <p:cNvSpPr txBox="1">
            <a:spLocks/>
          </p:cNvSpPr>
          <p:nvPr/>
        </p:nvSpPr>
        <p:spPr>
          <a:xfrm>
            <a:off x="8267307" y="5909244"/>
            <a:ext cx="2859332" cy="12984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Arial Nova"/>
              </a:rPr>
              <a:t>PROWELL</a:t>
            </a:r>
            <a:endParaRPr lang="en-US" sz="1600" dirty="0">
              <a:solidFill>
                <a:schemeClr val="bg1"/>
              </a:solidFill>
              <a:latin typeface="Arial Nova"/>
            </a:endParaRPr>
          </a:p>
          <a:p>
            <a:pPr marL="0" indent="0">
              <a:buNone/>
            </a:pPr>
            <a:endParaRPr lang="en-US" sz="1600" dirty="0"/>
          </a:p>
          <a:p>
            <a:endParaRPr lang="en-US" sz="16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372570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B60FFE08-542B-4F00-A755-E533F048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63" y="103753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4000" b="1" dirty="0">
                <a:latin typeface="Arial Nova"/>
                <a:cs typeface="Calibri Light"/>
              </a:rPr>
              <a:t>Workplace </a:t>
            </a:r>
            <a:r>
              <a:rPr lang="en-US" sz="4000" b="1" dirty="0">
                <a:solidFill>
                  <a:schemeClr val="accent2"/>
                </a:solidFill>
                <a:latin typeface="Arial Nova"/>
                <a:cs typeface="Calibri Light"/>
              </a:rPr>
              <a:t>wellbeing</a:t>
            </a:r>
            <a:r>
              <a:rPr lang="en-US" sz="4000" b="1" dirty="0">
                <a:latin typeface="Arial Nova"/>
                <a:cs typeface="Calibri Light"/>
              </a:rPr>
              <a:t> design futures.</a:t>
            </a:r>
            <a:endParaRPr lang="en-US" sz="4000" dirty="0">
              <a:solidFill>
                <a:schemeClr val="accent2"/>
              </a:solidFill>
              <a:latin typeface="Arial Nova"/>
              <a:cs typeface="Calibri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248903-2F35-4F4E-874B-8F4EAE60AA7F}"/>
              </a:ext>
            </a:extLst>
          </p:cNvPr>
          <p:cNvSpPr txBox="1"/>
          <p:nvPr/>
        </p:nvSpPr>
        <p:spPr>
          <a:xfrm>
            <a:off x="473263" y="4322993"/>
            <a:ext cx="3209425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 Nova"/>
              </a:rPr>
              <a:t>Socially connected workplaces;</a:t>
            </a:r>
            <a:endParaRPr lang="en-US" dirty="0">
              <a:latin typeface="Arial Nova"/>
            </a:endParaRPr>
          </a:p>
          <a:p>
            <a:endParaRPr lang="en-US" dirty="0">
              <a:solidFill>
                <a:srgbClr val="000000"/>
              </a:solidFill>
              <a:latin typeface="Arial Nova"/>
            </a:endParaRPr>
          </a:p>
          <a:p>
            <a:r>
              <a:rPr lang="en-US" dirty="0">
                <a:latin typeface="Arial Nova"/>
              </a:rPr>
              <a:t>Privacy – friendly workplaces.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62792B-7295-48DB-B084-3D4C381B04EE}"/>
              </a:ext>
            </a:extLst>
          </p:cNvPr>
          <p:cNvSpPr txBox="1"/>
          <p:nvPr/>
        </p:nvSpPr>
        <p:spPr>
          <a:xfrm>
            <a:off x="4336297" y="4055055"/>
            <a:ext cx="3594695" cy="175432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latin typeface="Arial Nova"/>
              </a:rPr>
              <a:t>Workplaces that enhance climate awareness (eco-feedback);</a:t>
            </a:r>
          </a:p>
          <a:p>
            <a:endParaRPr lang="en-US" dirty="0">
              <a:latin typeface="Arial Nova"/>
            </a:endParaRPr>
          </a:p>
          <a:p>
            <a:r>
              <a:rPr lang="en-US" dirty="0">
                <a:latin typeface="Arial Nova"/>
              </a:rPr>
              <a:t>Enhancing the physical and the tangible in the workplace.</a:t>
            </a:r>
          </a:p>
          <a:p>
            <a:endParaRPr lang="en-US" dirty="0">
              <a:latin typeface="Arial Nova"/>
            </a:endParaRPr>
          </a:p>
        </p:txBody>
      </p:sp>
      <p:sp>
        <p:nvSpPr>
          <p:cNvPr id="40" name="Slide Number Placeholder 6">
            <a:extLst>
              <a:ext uri="{FF2B5EF4-FFF2-40B4-BE49-F238E27FC236}">
                <a16:creationId xmlns:a16="http://schemas.microsoft.com/office/drawing/2014/main" id="{F6C59611-CF48-4633-97AA-5B49AFA96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7</a:t>
            </a:fld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060F67-BC17-4800-A282-9D331A5FC42A}"/>
              </a:ext>
            </a:extLst>
          </p:cNvPr>
          <p:cNvSpPr txBox="1"/>
          <p:nvPr/>
        </p:nvSpPr>
        <p:spPr>
          <a:xfrm>
            <a:off x="491739" y="3311443"/>
            <a:ext cx="3594695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 Nova"/>
              </a:rPr>
              <a:t>Adaptive </a:t>
            </a:r>
            <a:r>
              <a:rPr lang="en-US" dirty="0">
                <a:solidFill>
                  <a:srgbClr val="000000"/>
                </a:solidFill>
                <a:latin typeface="Arial Nova"/>
              </a:rPr>
              <a:t>spaces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 Nova"/>
              </a:rPr>
              <a:t> to accommodate work – life transitions in</a:t>
            </a:r>
            <a:r>
              <a:rPr lang="en-US" dirty="0">
                <a:solidFill>
                  <a:srgbClr val="000000"/>
                </a:solidFill>
                <a:latin typeface="Arial Nova"/>
              </a:rPr>
              <a:t> hybrid and remote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 Nova"/>
              </a:rPr>
              <a:t> work</a:t>
            </a:r>
            <a:r>
              <a:rPr lang="en-US" dirty="0">
                <a:solidFill>
                  <a:srgbClr val="000000"/>
                </a:solidFill>
                <a:latin typeface="Arial Nova"/>
              </a:rPr>
              <a:t>;</a:t>
            </a:r>
            <a:endParaRPr lang="en-GB" dirty="0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4D81AD-0344-4A21-AB56-CEFF9313DCA6}"/>
              </a:ext>
            </a:extLst>
          </p:cNvPr>
          <p:cNvSpPr txBox="1"/>
          <p:nvPr/>
        </p:nvSpPr>
        <p:spPr>
          <a:xfrm>
            <a:off x="4337433" y="3132957"/>
            <a:ext cx="3743974" cy="9233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 Nova"/>
              </a:rPr>
              <a:t>Bio-design; passive &amp; slow adaptations for climate control based on </a:t>
            </a:r>
            <a:r>
              <a:rPr lang="en-US" dirty="0">
                <a:solidFill>
                  <a:srgbClr val="000000"/>
                </a:solidFill>
                <a:latin typeface="Arial Nova"/>
              </a:rPr>
              <a:t>environmental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 Nova"/>
              </a:rPr>
              <a:t> data;</a:t>
            </a:r>
            <a:endParaRPr lang="en-GB" dirty="0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53E2A3E-776C-47A5-B181-9F28562CDEEB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D4C75C-B8E4-48A1-94EB-543FFD58BB74}"/>
              </a:ext>
            </a:extLst>
          </p:cNvPr>
          <p:cNvSpPr/>
          <p:nvPr/>
        </p:nvSpPr>
        <p:spPr>
          <a:xfrm>
            <a:off x="587221" y="5839338"/>
            <a:ext cx="2894540" cy="937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A4B04CA-672A-499E-8393-FAD8AE45B641}"/>
              </a:ext>
            </a:extLst>
          </p:cNvPr>
          <p:cNvSpPr txBox="1">
            <a:spLocks/>
          </p:cNvSpPr>
          <p:nvPr/>
        </p:nvSpPr>
        <p:spPr>
          <a:xfrm>
            <a:off x="495371" y="2782973"/>
            <a:ext cx="3332006" cy="4466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rgbClr val="E66F20"/>
                </a:solidFill>
                <a:latin typeface="Arial Nova"/>
                <a:cs typeface="Calibri Light"/>
              </a:rPr>
              <a:t>Connected  / Disconnected</a:t>
            </a:r>
            <a:endParaRPr lang="en-US" sz="2400" b="1" dirty="0">
              <a:solidFill>
                <a:srgbClr val="E66F20"/>
              </a:solidFill>
              <a:latin typeface="Arial Nova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1160B7-71BB-44C8-9C2C-36FA77239903}"/>
              </a:ext>
            </a:extLst>
          </p:cNvPr>
          <p:cNvSpPr txBox="1">
            <a:spLocks/>
          </p:cNvSpPr>
          <p:nvPr/>
        </p:nvSpPr>
        <p:spPr>
          <a:xfrm>
            <a:off x="4312626" y="2504166"/>
            <a:ext cx="3567614" cy="45047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accent6"/>
                </a:solidFill>
                <a:latin typeface="Arial Nova"/>
                <a:cs typeface="Calibri Light"/>
              </a:rPr>
              <a:t>Passive &amp; Eco</a:t>
            </a:r>
            <a:endParaRPr lang="en-US" sz="2400">
              <a:solidFill>
                <a:schemeClr val="accent6"/>
              </a:solidFill>
              <a:cs typeface="Calibri Ligh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E288529-A863-41E8-86C8-82062C60BBBF}"/>
              </a:ext>
            </a:extLst>
          </p:cNvPr>
          <p:cNvSpPr txBox="1">
            <a:spLocks/>
          </p:cNvSpPr>
          <p:nvPr/>
        </p:nvSpPr>
        <p:spPr>
          <a:xfrm>
            <a:off x="8362573" y="2505215"/>
            <a:ext cx="3105573" cy="4466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accent4"/>
                </a:solidFill>
                <a:latin typeface="Arial Nova"/>
                <a:cs typeface="Calibri Light"/>
              </a:rPr>
              <a:t>Aware &amp; Happy</a:t>
            </a:r>
            <a:endParaRPr lang="en-US" sz="2400" b="1" dirty="0">
              <a:solidFill>
                <a:schemeClr val="accent4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CA5F43-DF8F-471D-89DB-1F0A20C04828}"/>
              </a:ext>
            </a:extLst>
          </p:cNvPr>
          <p:cNvSpPr/>
          <p:nvPr/>
        </p:nvSpPr>
        <p:spPr>
          <a:xfrm>
            <a:off x="4444067" y="5839336"/>
            <a:ext cx="2993529" cy="9374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896FAA-038E-4CB7-8869-0CBE75D0EF8E}"/>
              </a:ext>
            </a:extLst>
          </p:cNvPr>
          <p:cNvSpPr/>
          <p:nvPr/>
        </p:nvSpPr>
        <p:spPr>
          <a:xfrm>
            <a:off x="8420819" y="5840539"/>
            <a:ext cx="2675082" cy="9374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4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9A488C-D293-42DD-B749-D6D3F9B66BC7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buildings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A4B49D-8D6F-4A89-8BC2-39A7974A3A83}"/>
              </a:ext>
            </a:extLst>
          </p:cNvPr>
          <p:cNvSpPr txBox="1"/>
          <p:nvPr/>
        </p:nvSpPr>
        <p:spPr>
          <a:xfrm>
            <a:off x="8340464" y="3132957"/>
            <a:ext cx="3452467" cy="286232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latin typeface="Arial Nova"/>
              </a:rPr>
              <a:t>Workplaces that enhance self-awareness and social awareness through data interactions.</a:t>
            </a:r>
          </a:p>
          <a:p>
            <a:endParaRPr lang="en-US" dirty="0">
              <a:latin typeface="Arial Nova"/>
            </a:endParaRPr>
          </a:p>
          <a:p>
            <a:r>
              <a:rPr lang="en-US" dirty="0">
                <a:latin typeface="Arial Nova"/>
              </a:rPr>
              <a:t>Surfacing data for wellbeing; engage the occupants to interact with the data.</a:t>
            </a:r>
          </a:p>
          <a:p>
            <a:endParaRPr lang="en-US" dirty="0">
              <a:latin typeface="Arial Nova"/>
            </a:endParaRPr>
          </a:p>
          <a:p>
            <a:endParaRPr lang="en-US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1358094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241A2B7-A9EE-47F6-9373-1EFAD049BC0D}"/>
              </a:ext>
            </a:extLst>
          </p:cNvPr>
          <p:cNvSpPr txBox="1">
            <a:spLocks/>
          </p:cNvSpPr>
          <p:nvPr/>
        </p:nvSpPr>
        <p:spPr>
          <a:xfrm>
            <a:off x="6253598" y="3501604"/>
            <a:ext cx="5100202" cy="10022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Arial Nova"/>
              </a:rPr>
              <a:t>Enhancing social and emotional awareness in remote through ambient interactions.</a:t>
            </a: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8AFD2A4-09BD-458F-B3BC-985FEF74CE50}"/>
              </a:ext>
            </a:extLst>
          </p:cNvPr>
          <p:cNvSpPr txBox="1">
            <a:spLocks/>
          </p:cNvSpPr>
          <p:nvPr/>
        </p:nvSpPr>
        <p:spPr>
          <a:xfrm>
            <a:off x="468760" y="3078214"/>
            <a:ext cx="5520359" cy="47365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5"/>
                </a:solidFill>
                <a:latin typeface="Arial Nova"/>
              </a:rPr>
              <a:t>Adaptive comfort.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5"/>
              </a:solidFill>
              <a:latin typeface="Arial Nova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312437E-E99F-45E2-B053-62838D1A3CCB}"/>
              </a:ext>
            </a:extLst>
          </p:cNvPr>
          <p:cNvSpPr txBox="1">
            <a:spLocks/>
          </p:cNvSpPr>
          <p:nvPr/>
        </p:nvSpPr>
        <p:spPr>
          <a:xfrm>
            <a:off x="482871" y="3501604"/>
            <a:ext cx="5324846" cy="9040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Enhancing comfort to any wok-place; adapt to different wellbeing needs.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804F5-1A69-49A3-8935-DE7D714D7810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1D68CD-FF6B-4368-AF94-C00855BBE448}"/>
              </a:ext>
            </a:extLst>
          </p:cNvPr>
          <p:cNvSpPr txBox="1"/>
          <p:nvPr/>
        </p:nvSpPr>
        <p:spPr>
          <a:xfrm>
            <a:off x="335279" y="833241"/>
            <a:ext cx="6097836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>
                <a:solidFill>
                  <a:schemeClr val="accent2"/>
                </a:solidFill>
                <a:latin typeface="Arial Nova"/>
              </a:rPr>
              <a:t>Intelligent workplaces for wellbeing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7EF1AA5-8D75-4C4E-A2EB-B38FC6C5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6DA4352-B6B2-4891-8900-1B67A7EA431A}" type="slidenum">
              <a:rPr lang="en-GB" smtClean="0"/>
              <a:t>8</a:t>
            </a:fld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C2DBD0-CB66-4592-A2EC-32A56E8F4CB1}"/>
              </a:ext>
            </a:extLst>
          </p:cNvPr>
          <p:cNvSpPr txBox="1">
            <a:spLocks/>
          </p:cNvSpPr>
          <p:nvPr/>
        </p:nvSpPr>
        <p:spPr>
          <a:xfrm>
            <a:off x="411479" y="1244500"/>
            <a:ext cx="10506456" cy="13762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Arial Nova"/>
                <a:cs typeface="Calibri Light"/>
              </a:rPr>
              <a:t>Designing </a:t>
            </a:r>
            <a:r>
              <a:rPr lang="en-US" b="1" dirty="0">
                <a:solidFill>
                  <a:schemeClr val="accent2"/>
                </a:solidFill>
                <a:latin typeface="Arial Nova"/>
                <a:cs typeface="Calibri Light"/>
              </a:rPr>
              <a:t>data-ecosystems</a:t>
            </a:r>
            <a:r>
              <a:rPr lang="en-US" b="1" dirty="0">
                <a:latin typeface="Arial Nova"/>
                <a:cs typeface="Calibri Light"/>
              </a:rPr>
              <a:t> for a hybrid workplace wellbeing.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E4F01F0-AC72-4EFF-978E-E9122EA11810}"/>
              </a:ext>
            </a:extLst>
          </p:cNvPr>
          <p:cNvSpPr txBox="1">
            <a:spLocks/>
          </p:cNvSpPr>
          <p:nvPr/>
        </p:nvSpPr>
        <p:spPr>
          <a:xfrm>
            <a:off x="6222333" y="3083018"/>
            <a:ext cx="5529884" cy="46884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2"/>
                </a:solidFill>
                <a:latin typeface="Arial Nova"/>
              </a:rPr>
              <a:t>Socially connected workplaces</a:t>
            </a: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Calibri" panose="020F0502020204030204"/>
              <a:cs typeface="Calibri" panose="020F0502020204030204"/>
            </a:endParaRPr>
          </a:p>
          <a:p>
            <a:endParaRPr lang="en-US" dirty="0">
              <a:solidFill>
                <a:schemeClr val="accent2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2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2"/>
              </a:solidFill>
              <a:latin typeface="Arial Nova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49C949E-B99A-4C4C-AA88-75F5EC305906}"/>
              </a:ext>
            </a:extLst>
          </p:cNvPr>
          <p:cNvSpPr txBox="1">
            <a:spLocks/>
          </p:cNvSpPr>
          <p:nvPr/>
        </p:nvSpPr>
        <p:spPr>
          <a:xfrm>
            <a:off x="482871" y="4737672"/>
            <a:ext cx="5520359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accent6"/>
                </a:solidFill>
                <a:latin typeface="Arial Nova"/>
              </a:rPr>
              <a:t>Environmentally aware office.</a:t>
            </a:r>
          </a:p>
          <a:p>
            <a:pPr marL="0" indent="0"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accent6"/>
              </a:solidFill>
              <a:latin typeface="Arial Nova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EF10248-33E6-4EFB-B1A7-B5B247729F5D}"/>
              </a:ext>
            </a:extLst>
          </p:cNvPr>
          <p:cNvSpPr txBox="1">
            <a:spLocks/>
          </p:cNvSpPr>
          <p:nvPr/>
        </p:nvSpPr>
        <p:spPr>
          <a:xfrm>
            <a:off x="6188770" y="4773709"/>
            <a:ext cx="5520359" cy="167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Arial Nova"/>
              </a:rPr>
              <a:t>On / Off workplace.</a:t>
            </a:r>
          </a:p>
          <a:p>
            <a:pPr marL="0" indent="0"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None/>
            </a:pPr>
            <a:endParaRPr lang="en-US" dirty="0">
              <a:solidFill>
                <a:srgbClr val="FFC000"/>
              </a:solidFill>
            </a:endParaRPr>
          </a:p>
          <a:p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FFC000"/>
              </a:solidFill>
              <a:latin typeface="Arial Nova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FA60DF0-3A73-4215-ABA8-883A168F3011}"/>
              </a:ext>
            </a:extLst>
          </p:cNvPr>
          <p:cNvSpPr txBox="1">
            <a:spLocks/>
          </p:cNvSpPr>
          <p:nvPr/>
        </p:nvSpPr>
        <p:spPr>
          <a:xfrm>
            <a:off x="468760" y="5259429"/>
            <a:ext cx="5114313" cy="9316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latin typeface="Arial Nova"/>
              </a:rPr>
              <a:t>Environmental monitoring and calm eco-feedback to surface latent aspects.</a:t>
            </a:r>
            <a:endParaRPr lang="en-US" sz="2000" dirty="0" err="1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670C39C-A724-487B-99CF-ACBD79500BF3}"/>
              </a:ext>
            </a:extLst>
          </p:cNvPr>
          <p:cNvSpPr txBox="1">
            <a:spLocks/>
          </p:cNvSpPr>
          <p:nvPr/>
        </p:nvSpPr>
        <p:spPr>
          <a:xfrm>
            <a:off x="6198295" y="5297529"/>
            <a:ext cx="4690980" cy="9316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rial Nova"/>
              </a:rPr>
              <a:t>Ambient interactions for transitioning between online and offline work, and between work and domestic life.</a:t>
            </a:r>
            <a:endParaRPr lang="en-US" sz="2000" dirty="0">
              <a:solidFill>
                <a:srgbClr val="000000"/>
              </a:solidFill>
              <a:latin typeface="Arial Nova"/>
            </a:endParaRPr>
          </a:p>
          <a:p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Arial Nova"/>
            </a:endParaRPr>
          </a:p>
        </p:txBody>
      </p:sp>
    </p:spTree>
    <p:extLst>
      <p:ext uri="{BB962C8B-B14F-4D97-AF65-F5344CB8AC3E}">
        <p14:creationId xmlns:p14="http://schemas.microsoft.com/office/powerpoint/2010/main" val="4110972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32A6026-895B-46BE-91B3-D228BBBE4D6E}"/>
              </a:ext>
            </a:extLst>
          </p:cNvPr>
          <p:cNvSpPr txBox="1"/>
          <p:nvPr/>
        </p:nvSpPr>
        <p:spPr>
          <a:xfrm>
            <a:off x="411479" y="1696234"/>
            <a:ext cx="809343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just">
              <a:spcBef>
                <a:spcPts val="0"/>
              </a:spcBef>
              <a:spcAft>
                <a:spcPts val="0"/>
              </a:spcAft>
            </a:pPr>
            <a:r>
              <a:rPr lang="en-GB" sz="1800" b="0" i="0" dirty="0">
                <a:effectLst/>
                <a:latin typeface="Arial Nova" panose="020B0504020202020204" pitchFamily="34" charset="0"/>
              </a:rPr>
              <a:t>Lenia </a:t>
            </a:r>
            <a:r>
              <a:rPr lang="en-GB" sz="1800" b="0" i="0" dirty="0" err="1">
                <a:effectLst/>
                <a:latin typeface="Arial Nova" panose="020B0504020202020204" pitchFamily="34" charset="0"/>
              </a:rPr>
              <a:t>Margariti</a:t>
            </a:r>
          </a:p>
          <a:p>
            <a:pPr marL="0" algn="just">
              <a:spcBef>
                <a:spcPts val="0"/>
              </a:spcBef>
              <a:spcAft>
                <a:spcPts val="0"/>
              </a:spcAft>
            </a:pPr>
            <a:endParaRPr lang="en-GB" dirty="0">
              <a:latin typeface="Arial Nova" panose="020B0504020202020204" pitchFamily="34" charset="0"/>
            </a:endParaRPr>
          </a:p>
          <a:p>
            <a:pPr marL="0" algn="just">
              <a:spcBef>
                <a:spcPts val="0"/>
              </a:spcBef>
              <a:spcAft>
                <a:spcPts val="0"/>
              </a:spcAft>
            </a:pPr>
            <a:endParaRPr lang="en-GB" dirty="0"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dirty="0"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sz="1800" b="0" i="0" dirty="0">
              <a:effectLst/>
              <a:latin typeface="Arial Nova" panose="020B0504020202020204" pitchFamily="34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GB" sz="1800" b="0" i="0" dirty="0">
              <a:effectLst/>
              <a:latin typeface="Arial Nova" panose="020B0504020202020204" pitchFamily="34" charset="0"/>
            </a:endParaRPr>
          </a:p>
          <a:p>
            <a:pPr marL="971550" marR="0" indent="-285750" algn="l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GB" sz="1800" b="0" i="0" dirty="0">
              <a:effectLst/>
              <a:latin typeface="Arial Nova" panose="020B0504020202020204" pitchFamily="34" charset="0"/>
            </a:endParaRPr>
          </a:p>
        </p:txBody>
      </p:sp>
      <p:pic>
        <p:nvPicPr>
          <p:cNvPr id="6" name="Picture 5" descr="Colorful 3D rendering of triangles">
            <a:extLst>
              <a:ext uri="{FF2B5EF4-FFF2-40B4-BE49-F238E27FC236}">
                <a16:creationId xmlns:a16="http://schemas.microsoft.com/office/drawing/2014/main" id="{51702E12-695A-4C89-A779-AFC8E20AC2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9091" r="23298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FA2949B-1C1B-429B-8991-D32D82B60077}"/>
              </a:ext>
            </a:extLst>
          </p:cNvPr>
          <p:cNvSpPr txBox="1">
            <a:spLocks/>
          </p:cNvSpPr>
          <p:nvPr/>
        </p:nvSpPr>
        <p:spPr>
          <a:xfrm>
            <a:off x="289128" y="263107"/>
            <a:ext cx="10506456" cy="13438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chemeClr val="accent2"/>
                </a:solidFill>
                <a:latin typeface="Arial Nova"/>
                <a:cs typeface="Calibri Light"/>
              </a:rPr>
              <a:t>Thank you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F734BE-4C41-4B4D-9A39-EDD3C7B67EDD}"/>
              </a:ext>
            </a:extLst>
          </p:cNvPr>
          <p:cNvSpPr/>
          <p:nvPr/>
        </p:nvSpPr>
        <p:spPr>
          <a:xfrm>
            <a:off x="411479" y="625683"/>
            <a:ext cx="548640" cy="73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Shape&#10;&#10;Description automatically generated with medium confidence">
            <a:hlinkClick r:id="rId4"/>
            <a:extLst>
              <a:ext uri="{FF2B5EF4-FFF2-40B4-BE49-F238E27FC236}">
                <a16:creationId xmlns:a16="http://schemas.microsoft.com/office/drawing/2014/main" id="{93D2501B-0D37-4569-9B79-7D99205497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33" y="2563163"/>
            <a:ext cx="190622" cy="155674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hlinkClick r:id="rId6"/>
            <a:extLst>
              <a:ext uri="{FF2B5EF4-FFF2-40B4-BE49-F238E27FC236}">
                <a16:creationId xmlns:a16="http://schemas.microsoft.com/office/drawing/2014/main" id="{E315D2F0-A32B-4B6C-B6A0-C30413106FB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38" y="2564457"/>
            <a:ext cx="161668" cy="161668"/>
          </a:xfrm>
          <a:prstGeom prst="rect">
            <a:avLst/>
          </a:prstGeom>
        </p:spPr>
      </p:pic>
      <p:pic>
        <p:nvPicPr>
          <p:cNvPr id="9" name="Picture 8" descr="A picture containing icon&#10;&#10;Description automatically generated">
            <a:hlinkClick r:id="rId8"/>
            <a:extLst>
              <a:ext uri="{FF2B5EF4-FFF2-40B4-BE49-F238E27FC236}">
                <a16:creationId xmlns:a16="http://schemas.microsoft.com/office/drawing/2014/main" id="{7C6E95DD-8AF2-4FDF-A921-DA08BE327E2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09" y="2525111"/>
            <a:ext cx="267908" cy="267908"/>
          </a:xfrm>
          <a:prstGeom prst="rect">
            <a:avLst/>
          </a:prstGeom>
        </p:spPr>
      </p:pic>
      <p:pic>
        <p:nvPicPr>
          <p:cNvPr id="10" name="Picture 9" descr="Shape&#10;&#10;Description automatically generated with low confidence">
            <a:hlinkClick r:id="rId10"/>
            <a:extLst>
              <a:ext uri="{FF2B5EF4-FFF2-40B4-BE49-F238E27FC236}">
                <a16:creationId xmlns:a16="http://schemas.microsoft.com/office/drawing/2014/main" id="{610B96AF-F301-47E4-B209-9BAD4C6E1EF2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54" y="2563163"/>
            <a:ext cx="191804" cy="19180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029059-AB01-42ED-8435-903D8CE86669}"/>
              </a:ext>
            </a:extLst>
          </p:cNvPr>
          <p:cNvSpPr txBox="1"/>
          <p:nvPr/>
        </p:nvSpPr>
        <p:spPr>
          <a:xfrm>
            <a:off x="411479" y="2102070"/>
            <a:ext cx="972905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500" dirty="0">
                <a:latin typeface="Arial Nova" panose="020B0504020202020204" pitchFamily="34" charset="0"/>
              </a:rPr>
              <a:t>PhD student - Open Lab, Newcastle University</a:t>
            </a:r>
          </a:p>
        </p:txBody>
      </p:sp>
    </p:spTree>
    <p:extLst>
      <p:ext uri="{BB962C8B-B14F-4D97-AF65-F5344CB8AC3E}">
        <p14:creationId xmlns:p14="http://schemas.microsoft.com/office/powerpoint/2010/main" val="126029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3101</TotalTime>
  <Words>911</Words>
  <Application>Microsoft Office PowerPoint</Application>
  <PresentationFormat>Widescreen</PresentationFormat>
  <Paragraphs>160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Nova</vt:lpstr>
      <vt:lpstr>Calibri</vt:lpstr>
      <vt:lpstr>Calibri Light</vt:lpstr>
      <vt:lpstr>Wingdings</vt:lpstr>
      <vt:lpstr>Office Theme</vt:lpstr>
      <vt:lpstr>Sensitive Responsive  Workplaces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Workplace wellbeing design futures.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lenia Margariti</cp:lastModifiedBy>
  <cp:revision>1494</cp:revision>
  <cp:lastPrinted>2021-03-29T14:15:46Z</cp:lastPrinted>
  <dcterms:created xsi:type="dcterms:W3CDTF">2021-03-24T12:17:12Z</dcterms:created>
  <dcterms:modified xsi:type="dcterms:W3CDTF">2021-04-28T08:54:13Z</dcterms:modified>
</cp:coreProperties>
</file>